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338" r:id="rId3"/>
    <p:sldId id="339" r:id="rId4"/>
    <p:sldId id="330" r:id="rId5"/>
    <p:sldId id="331" r:id="rId6"/>
    <p:sldId id="332" r:id="rId7"/>
    <p:sldId id="333" r:id="rId8"/>
    <p:sldId id="334" r:id="rId9"/>
    <p:sldId id="335" r:id="rId10"/>
    <p:sldId id="336" r:id="rId11"/>
    <p:sldId id="337" r:id="rId12"/>
    <p:sldId id="340" r:id="rId13"/>
    <p:sldId id="285" r:id="rId14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">
          <p15:clr>
            <a:srgbClr val="A4A3A4"/>
          </p15:clr>
        </p15:guide>
        <p15:guide id="2" pos="55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51A1"/>
    <a:srgbClr val="0099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63" autoAdjust="0"/>
    <p:restoredTop sz="86218" autoAdjust="0"/>
  </p:normalViewPr>
  <p:slideViewPr>
    <p:cSldViewPr>
      <p:cViewPr varScale="1">
        <p:scale>
          <a:sx n="77" d="100"/>
          <a:sy n="77" d="100"/>
        </p:scale>
        <p:origin x="806" y="58"/>
      </p:cViewPr>
      <p:guideLst>
        <p:guide orient="horz" pos="192"/>
        <p:guide pos="5520"/>
      </p:guideLst>
    </p:cSldViewPr>
  </p:slideViewPr>
  <p:outlineViewPr>
    <p:cViewPr>
      <p:scale>
        <a:sx n="33" d="100"/>
        <a:sy n="33" d="100"/>
      </p:scale>
      <p:origin x="0" y="1197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CC2E9206-2468-4F0C-B908-169CE8B6EF2C}" type="datetimeFigureOut">
              <a:rPr lang="en-US" smtClean="0"/>
              <a:pPr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00BDCAC9-656E-44D4-A4E0-697FA80202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915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409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nation</a:t>
            </a:r>
            <a:r>
              <a:rPr lang="en-US" baseline="0" dirty="0" smtClean="0"/>
              <a:t>al radio astronomy observatory and NRC research facility since 1959.</a:t>
            </a:r>
          </a:p>
          <a:p>
            <a:r>
              <a:rPr lang="en-US" baseline="0" dirty="0" smtClean="0"/>
              <a:t>DVA antenna – Attempting to achieve surface accuracy in order to receive at &gt;100 GHz (3mm wavelength). 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927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Astronomical</a:t>
            </a:r>
            <a:r>
              <a:rPr lang="en-US" baseline="0" dirty="0" smtClean="0"/>
              <a:t> signal are so weak that emissions from terrestrial sources make it impossible to observe at those frequencies.</a:t>
            </a:r>
            <a:endParaRPr lang="en-CA" baseline="0" dirty="0" smtClean="0"/>
          </a:p>
          <a:p>
            <a:r>
              <a:rPr lang="en-US" baseline="0" dirty="0" smtClean="0"/>
              <a:t>Some sources of interference as near as 2km</a:t>
            </a:r>
          </a:p>
          <a:p>
            <a:r>
              <a:rPr lang="en-US" baseline="0" dirty="0" smtClean="0"/>
              <a:t>Staff, contractors, and visitors often bring RF-emitting equipment on site. Our site is open to the public.</a:t>
            </a:r>
          </a:p>
          <a:p>
            <a:r>
              <a:rPr lang="en-US" baseline="0" dirty="0" smtClean="0"/>
              <a:t>Most equipment is not designed for an RF-quiet site.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313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survey of</a:t>
            </a:r>
            <a:r>
              <a:rPr lang="en-US" baseline="0" dirty="0" smtClean="0"/>
              <a:t> 250 – 2000 </a:t>
            </a:r>
            <a:r>
              <a:rPr lang="en-US" baseline="0" dirty="0" err="1" smtClean="0"/>
              <a:t>MHz.</a:t>
            </a:r>
            <a:endParaRPr lang="en-US" dirty="0" smtClean="0"/>
          </a:p>
          <a:p>
            <a:r>
              <a:rPr lang="en-US" dirty="0" smtClean="0"/>
              <a:t>Point</a:t>
            </a:r>
            <a:r>
              <a:rPr lang="en-US" baseline="0" dirty="0" smtClean="0"/>
              <a:t> out: TV stations, 750 MHz cell band, 850 MHz cell band, Pager Tower, Aircraft navigation, 1900 MHz cell band.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755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50 MHz for 2 minutes. This is the data</a:t>
            </a:r>
            <a:r>
              <a:rPr lang="en-US" baseline="0" dirty="0" smtClean="0"/>
              <a:t> we brought, 30 files like this (1 hour of observing). We want to observe 2000 MHz for all day every day.</a:t>
            </a:r>
          </a:p>
          <a:p>
            <a:r>
              <a:rPr lang="en-US" baseline="0" dirty="0" smtClean="0"/>
              <a:t>1kHz frequency resolution</a:t>
            </a:r>
          </a:p>
          <a:p>
            <a:r>
              <a:rPr lang="en-US" baseline="0" dirty="0" smtClean="0"/>
              <a:t>100ms time resolution. We would like to observe higher cadence. </a:t>
            </a:r>
          </a:p>
          <a:p>
            <a:r>
              <a:rPr lang="en-US" baseline="0" dirty="0" smtClean="0"/>
              <a:t>Bounding box approach tries to draw a box around the frequency and time range in which one signal exists. </a:t>
            </a:r>
          </a:p>
          <a:p>
            <a:r>
              <a:rPr lang="en-US" baseline="0" dirty="0" smtClean="0"/>
              <a:t>Point out vertical stripe: Some electrical equipment generates a short wideband burst of RF energy. This is a different class of events, but we are interested in characterizing them. </a:t>
            </a:r>
          </a:p>
          <a:p>
            <a:r>
              <a:rPr lang="en-US" baseline="0" dirty="0" smtClean="0"/>
              <a:t> 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1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127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knew about this pattern for ages, but we need real DATA as evidence to inform policy.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465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57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BDCAC9-656E-44D4-A4E0-697FA80202F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3477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FHT_2009_W2-1920x1200_mod_duotone_PPT_size.jpg"/>
          <p:cNvPicPr>
            <a:picLocks noChangeAspect="1"/>
          </p:cNvPicPr>
          <p:nvPr userDrawn="1"/>
        </p:nvPicPr>
        <p:blipFill>
          <a:blip r:embed="rId2" cstate="print"/>
          <a:srcRect t="5000" b="1250"/>
          <a:stretch>
            <a:fillRect/>
          </a:stretch>
        </p:blipFill>
        <p:spPr>
          <a:xfrm>
            <a:off x="0" y="0"/>
            <a:ext cx="9144000" cy="68580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1676401"/>
            <a:ext cx="6096000" cy="2686050"/>
          </a:xfrm>
        </p:spPr>
        <p:txBody>
          <a:bodyPr anchor="b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br>
              <a:rPr lang="en-US" dirty="0" smtClean="0"/>
            </a:br>
            <a:r>
              <a:rPr lang="en-US" dirty="0" smtClean="0"/>
              <a:t>two lines possible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648200"/>
            <a:ext cx="5410200" cy="1447800"/>
          </a:xfrm>
        </p:spPr>
        <p:txBody>
          <a:bodyPr>
            <a:norm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 bwMode="gray">
          <a:xfrm>
            <a:off x="0" y="6172200"/>
            <a:ext cx="9144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 userDrawn="1"/>
        </p:nvSpPr>
        <p:spPr bwMode="invGray">
          <a:xfrm>
            <a:off x="0" y="0"/>
            <a:ext cx="9144000" cy="502920"/>
          </a:xfrm>
          <a:prstGeom prst="rect">
            <a:avLst/>
          </a:prstGeom>
          <a:solidFill>
            <a:srgbClr val="7C51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 bwMode="gray">
          <a:xfrm>
            <a:off x="0" y="493776"/>
            <a:ext cx="9144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 descr="nrc-logotype-e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7162800" y="128016"/>
            <a:ext cx="1549457" cy="2436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64224"/>
            <a:ext cx="8229617" cy="30480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05800" cy="8683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ic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88085"/>
            <a:ext cx="9144000" cy="5181600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0" y="1295400"/>
            <a:ext cx="9144000" cy="37338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305800" cy="868362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05800" cy="4525963"/>
          </a:xfrm>
        </p:spPr>
        <p:txBody>
          <a:bodyPr/>
          <a:lstStyle>
            <a:lvl1pPr>
              <a:spcBef>
                <a:spcPts val="600"/>
              </a:spcBef>
              <a:defRPr/>
            </a:lvl1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ark bkgr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FHT_2009_W2-1920x1200_mod_duotone_PPT_size.jpg"/>
          <p:cNvPicPr>
            <a:picLocks noChangeAspect="1"/>
          </p:cNvPicPr>
          <p:nvPr userDrawn="1"/>
        </p:nvPicPr>
        <p:blipFill>
          <a:blip r:embed="rId2" cstate="print"/>
          <a:srcRect t="5000" b="5000"/>
          <a:stretch>
            <a:fillRect/>
          </a:stretch>
        </p:blipFill>
        <p:spPr>
          <a:xfrm>
            <a:off x="0" y="0"/>
            <a:ext cx="9144000" cy="658368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9" name="Picture 8" descr="nrc-logotype-e.png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blue bakgr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rgbClr val="89DAFF"/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9" name="Picture 8" descr="nrc-logotype-e.png"/>
          <p:cNvPicPr>
            <a:picLocks noChangeAspect="1"/>
          </p:cNvPicPr>
          <p:nvPr userDrawn="1"/>
        </p:nvPicPr>
        <p:blipFill>
          <a:blip r:embed="rId2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0"/>
            <a:ext cx="8305800" cy="868362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6477001"/>
            <a:ext cx="2895600" cy="3810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5720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-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gray">
          <a:xfrm>
            <a:off x="0" y="0"/>
            <a:ext cx="9144000" cy="647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jpe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77000"/>
            <a:ext cx="9144000" cy="381000"/>
          </a:xfrm>
          <a:prstGeom prst="rect">
            <a:avLst/>
          </a:prstGeom>
          <a:solidFill>
            <a:srgbClr val="7C51A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noFill/>
              </a:ln>
            </a:endParaRPr>
          </a:p>
        </p:txBody>
      </p:sp>
      <p:pic>
        <p:nvPicPr>
          <p:cNvPr id="8" name="Picture 7" descr="nrc-logotype-e.png"/>
          <p:cNvPicPr>
            <a:picLocks noChangeAspect="1"/>
          </p:cNvPicPr>
          <p:nvPr userDrawn="1"/>
        </p:nvPicPr>
        <p:blipFill>
          <a:blip r:embed="rId10" cstate="screen"/>
          <a:stretch>
            <a:fillRect/>
          </a:stretch>
        </p:blipFill>
        <p:spPr>
          <a:xfrm>
            <a:off x="7509640" y="6584730"/>
            <a:ext cx="1219200" cy="191732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83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71600" y="6477001"/>
            <a:ext cx="28956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477000"/>
            <a:ext cx="762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A5580D42-4309-42CB-9101-536F0D1551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/>
          <p:cNvSpPr/>
          <p:nvPr userDrawn="1"/>
        </p:nvSpPr>
        <p:spPr bwMode="gray">
          <a:xfrm>
            <a:off x="0" y="6476785"/>
            <a:ext cx="9144000" cy="274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CFHT_2009_W2-1920x1200_mod_duotone_PPT_size.jpg"/>
          <p:cNvPicPr>
            <a:picLocks noChangeAspect="1"/>
          </p:cNvPicPr>
          <p:nvPr userDrawn="1"/>
        </p:nvPicPr>
        <p:blipFill>
          <a:blip r:embed="rId11" cstate="print"/>
          <a:srcRect t="31875" b="50437"/>
          <a:stretch>
            <a:fillRect/>
          </a:stretch>
        </p:blipFill>
        <p:spPr>
          <a:xfrm>
            <a:off x="0" y="0"/>
            <a:ext cx="9144000" cy="12937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2" r:id="rId4"/>
    <p:sldLayoutId id="2147483653" r:id="rId5"/>
    <p:sldLayoutId id="2147483657" r:id="rId6"/>
    <p:sldLayoutId id="2147483662" r:id="rId7"/>
    <p:sldLayoutId id="2147483654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chemeClr val="bg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227013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461963" indent="-234950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687388" indent="-225425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914400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141413" indent="-227013" algn="l" defTabSz="914400" rtl="0" eaLnBrk="1" latinLnBrk="0" hangingPunct="1">
        <a:spcBef>
          <a:spcPct val="20000"/>
        </a:spcBef>
        <a:buFont typeface="Arial" pitchFamily="34" charset="0"/>
        <a:buChar char="•"/>
        <a:defRPr sz="21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1676401"/>
            <a:ext cx="6705600" cy="2686050"/>
          </a:xfrm>
        </p:spPr>
        <p:txBody>
          <a:bodyPr/>
          <a:lstStyle/>
          <a:p>
            <a:r>
              <a:rPr lang="en-US" sz="2800" dirty="0"/>
              <a:t>Automatically </a:t>
            </a:r>
            <a:r>
              <a:rPr lang="en-US" sz="2800" dirty="0" smtClean="0"/>
              <a:t>Identifying Patterns </a:t>
            </a:r>
            <a:r>
              <a:rPr lang="en-US" sz="2800" dirty="0"/>
              <a:t>and </a:t>
            </a:r>
            <a:r>
              <a:rPr lang="en-US" sz="2800" dirty="0" smtClean="0"/>
              <a:t>Novel </a:t>
            </a:r>
            <a:r>
              <a:rPr lang="en-US" sz="2800" dirty="0" err="1" smtClean="0"/>
              <a:t>Behaviours</a:t>
            </a:r>
            <a:r>
              <a:rPr lang="en-US" sz="2800" dirty="0" smtClean="0"/>
              <a:t> </a:t>
            </a:r>
            <a:r>
              <a:rPr lang="en-US" sz="2800" dirty="0"/>
              <a:t>in the </a:t>
            </a:r>
            <a:r>
              <a:rPr lang="en-US" sz="2800" dirty="0" smtClean="0"/>
              <a:t>RF Environment </a:t>
            </a:r>
            <a:r>
              <a:rPr lang="en-US" sz="2800" dirty="0"/>
              <a:t>at DRAO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Stephen Harrison</a:t>
            </a:r>
          </a:p>
          <a:p>
            <a:r>
              <a:rPr lang="en-US" sz="1600" dirty="0" smtClean="0"/>
              <a:t>August 19, 2019</a:t>
            </a:r>
          </a:p>
          <a:p>
            <a:r>
              <a:rPr lang="en-US" sz="1600" dirty="0" smtClean="0"/>
              <a:t>9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 Montreal Industrial Problem Solving Workshop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(2)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1561" y="1729848"/>
            <a:ext cx="5477639" cy="4266667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228600" y="1324024"/>
            <a:ext cx="3429000" cy="5027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Clustering in six dimensions: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Center Frequency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Bandwidth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Cumulants</a:t>
            </a:r>
            <a:r>
              <a:rPr lang="en-US" dirty="0" smtClean="0"/>
              <a:t> C</a:t>
            </a:r>
            <a:r>
              <a:rPr lang="en-US" baseline="-25000" dirty="0" smtClean="0"/>
              <a:t>4,2</a:t>
            </a:r>
            <a:r>
              <a:rPr lang="en-US" dirty="0" smtClean="0"/>
              <a:t>, C</a:t>
            </a:r>
            <a:r>
              <a:rPr lang="en-US" baseline="-25000" dirty="0" smtClean="0"/>
              <a:t>6,3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Transmission Duration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Received Power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Hierarchical clustering: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Red and blue groups are children of the green group.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Many more dimensions we would associate with RFI!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9082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Our Question: What </a:t>
            </a:r>
            <a:r>
              <a:rPr lang="en-US" dirty="0"/>
              <a:t>unsupervised learning techniques can we apply to identify </a:t>
            </a:r>
            <a:r>
              <a:rPr lang="en-US" dirty="0" smtClean="0"/>
              <a:t>clusters, patterns, </a:t>
            </a:r>
            <a:r>
              <a:rPr lang="en-US" dirty="0"/>
              <a:t>and outliers?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b="1" dirty="0" smtClean="0"/>
              <a:t>Clusters allow </a:t>
            </a:r>
            <a:r>
              <a:rPr lang="en-US" b="1" dirty="0"/>
              <a:t>us to study </a:t>
            </a:r>
            <a:r>
              <a:rPr lang="en-US" b="1" i="1" dirty="0"/>
              <a:t>populations of events </a:t>
            </a:r>
            <a:r>
              <a:rPr lang="en-US" b="1" dirty="0"/>
              <a:t>to reveal patterns, rather than studying:</a:t>
            </a:r>
          </a:p>
          <a:p>
            <a:pPr lvl="2">
              <a:lnSpc>
                <a:spcPct val="150000"/>
              </a:lnSpc>
            </a:pPr>
            <a:r>
              <a:rPr lang="en-US" b="1" dirty="0" smtClean="0"/>
              <a:t>targeted experiments (such as cell uplink experiment – we knew this already)</a:t>
            </a:r>
          </a:p>
          <a:p>
            <a:pPr lvl="2">
              <a:lnSpc>
                <a:spcPct val="150000"/>
              </a:lnSpc>
            </a:pPr>
            <a:r>
              <a:rPr lang="en-US" b="1" dirty="0" smtClean="0"/>
              <a:t>individual </a:t>
            </a:r>
            <a:r>
              <a:rPr lang="en-US" b="1" dirty="0"/>
              <a:t>events in isolation, without </a:t>
            </a:r>
            <a:r>
              <a:rPr lang="en-US" b="1" dirty="0" smtClean="0"/>
              <a:t>context, often weeks/months after the data was collected</a:t>
            </a:r>
            <a:endParaRPr lang="en-US" b="1" dirty="0"/>
          </a:p>
          <a:p>
            <a:pPr lvl="2">
              <a:lnSpc>
                <a:spcPct val="150000"/>
              </a:lnSpc>
            </a:pPr>
            <a:r>
              <a:rPr lang="en-US" b="1" dirty="0"/>
              <a:t>mean/max spectra, which discards a wealth of information about the </a:t>
            </a:r>
            <a:r>
              <a:rPr lang="en-US" b="1" dirty="0" smtClean="0"/>
              <a:t>events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Outliers tell us about new arrivals on the RF scene:</a:t>
            </a:r>
          </a:p>
          <a:p>
            <a:pPr lvl="1">
              <a:lnSpc>
                <a:spcPct val="150000"/>
              </a:lnSpc>
            </a:pPr>
            <a:r>
              <a:rPr lang="en-US" b="1" dirty="0"/>
              <a:t>i</a:t>
            </a:r>
            <a:r>
              <a:rPr lang="en-US" b="1" dirty="0" smtClean="0"/>
              <a:t>s this transient or does it become a new cluster?</a:t>
            </a:r>
          </a:p>
          <a:p>
            <a:pPr lvl="1">
              <a:lnSpc>
                <a:spcPct val="150000"/>
              </a:lnSpc>
            </a:pPr>
            <a:r>
              <a:rPr lang="en-US" b="1" dirty="0" smtClean="0"/>
              <a:t>should we deploy our limited personnel in the field to “hunt” for this emitter?</a:t>
            </a:r>
            <a:endParaRPr lang="en-US" b="1" dirty="0"/>
          </a:p>
          <a:p>
            <a:pPr>
              <a:lnSpc>
                <a:spcPct val="150000"/>
              </a:lnSpc>
            </a:pPr>
            <a:endParaRPr lang="en-US" b="1" dirty="0" smtClean="0"/>
          </a:p>
          <a:p>
            <a:pPr>
              <a:lnSpc>
                <a:spcPct val="150000"/>
              </a:lnSpc>
            </a:pPr>
            <a:endParaRPr lang="en-CA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345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hour of pre-processed radio data files in HDF5 format:</a:t>
            </a:r>
          </a:p>
          <a:p>
            <a:pPr lvl="1"/>
            <a:r>
              <a:rPr lang="en-US" dirty="0" smtClean="0"/>
              <a:t>Integrated Power Spectra @ 100ms cadence, 1kHz resolution</a:t>
            </a:r>
          </a:p>
          <a:p>
            <a:pPr lvl="1"/>
            <a:r>
              <a:rPr lang="en-US" dirty="0" smtClean="0"/>
              <a:t>(Time, Frequency) bounding boxes.</a:t>
            </a:r>
          </a:p>
          <a:p>
            <a:pPr lvl="1"/>
            <a:r>
              <a:rPr lang="en-US" dirty="0" smtClean="0"/>
              <a:t>Extracted feature vectors: </a:t>
            </a:r>
          </a:p>
          <a:p>
            <a:pPr lvl="2"/>
            <a:r>
              <a:rPr lang="en-US" dirty="0" smtClean="0"/>
              <a:t>Center Frequency</a:t>
            </a:r>
          </a:p>
          <a:p>
            <a:pPr lvl="2"/>
            <a:r>
              <a:rPr lang="en-US" dirty="0" smtClean="0"/>
              <a:t>Bandwidth</a:t>
            </a:r>
          </a:p>
          <a:p>
            <a:pPr lvl="2"/>
            <a:r>
              <a:rPr lang="en-US" dirty="0" smtClean="0"/>
              <a:t>C</a:t>
            </a:r>
            <a:r>
              <a:rPr lang="en-US" baseline="-25000" dirty="0" smtClean="0"/>
              <a:t>4,2</a:t>
            </a:r>
            <a:r>
              <a:rPr lang="en-US" dirty="0" smtClean="0"/>
              <a:t>, C</a:t>
            </a:r>
            <a:r>
              <a:rPr lang="en-US" baseline="-25000" dirty="0" smtClean="0"/>
              <a:t>6,3</a:t>
            </a:r>
          </a:p>
          <a:p>
            <a:pPr lvl="2"/>
            <a:r>
              <a:rPr lang="en-US" dirty="0" smtClean="0"/>
              <a:t>Transmission Duration</a:t>
            </a:r>
          </a:p>
          <a:p>
            <a:pPr lvl="2"/>
            <a:r>
              <a:rPr lang="en-US" dirty="0" smtClean="0"/>
              <a:t>Received Power</a:t>
            </a:r>
          </a:p>
          <a:p>
            <a:r>
              <a:rPr lang="en-US" dirty="0" smtClean="0"/>
              <a:t>Raw time series associated with all HDF5 files. </a:t>
            </a:r>
          </a:p>
          <a:p>
            <a:pPr lvl="1"/>
            <a:r>
              <a:rPr lang="en-US" dirty="0" smtClean="0"/>
              <a:t>16b+16b Complex Samples @ 50 MSPS.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947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4294967295"/>
          </p:nvPr>
        </p:nvSpPr>
        <p:spPr>
          <a:xfrm>
            <a:off x="0" y="6477000"/>
            <a:ext cx="762000" cy="381000"/>
          </a:xfrm>
        </p:spPr>
        <p:txBody>
          <a:bodyPr/>
          <a:lstStyle/>
          <a:p>
            <a:fld id="{A5580D42-4309-42CB-9101-536F0D1551A5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Slide Number Placeholder 3"/>
          <p:cNvSpPr txBox="1">
            <a:spLocks/>
          </p:cNvSpPr>
          <p:nvPr/>
        </p:nvSpPr>
        <p:spPr>
          <a:xfrm>
            <a:off x="457200" y="6477000"/>
            <a:ext cx="76200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0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5580D42-4309-42CB-9101-536F0D1551A5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8" name="Rectangle 7"/>
          <p:cNvSpPr/>
          <p:nvPr/>
        </p:nvSpPr>
        <p:spPr bwMode="gray">
          <a:xfrm>
            <a:off x="0" y="6172200"/>
            <a:ext cx="91440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4"/>
          <p:cNvSpPr txBox="1">
            <a:spLocks/>
          </p:cNvSpPr>
          <p:nvPr/>
        </p:nvSpPr>
        <p:spPr>
          <a:xfrm>
            <a:off x="381000" y="3036887"/>
            <a:ext cx="8229600" cy="138271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227013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461963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687387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914400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32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14" name="Text Placeholder 13"/>
          <p:cNvSpPr txBox="1">
            <a:spLocks/>
          </p:cNvSpPr>
          <p:nvPr/>
        </p:nvSpPr>
        <p:spPr>
          <a:xfrm>
            <a:off x="381000" y="4572000"/>
            <a:ext cx="6096000" cy="1676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61963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687388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914400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141413" indent="0" algn="l" defTabSz="914400" rtl="0" eaLnBrk="1" latinLnBrk="0" hangingPunct="1">
              <a:spcBef>
                <a:spcPts val="0"/>
              </a:spcBef>
              <a:buFont typeface="Arial" pitchFamily="34" charset="0"/>
              <a:buNone/>
              <a:defRPr sz="1600" b="1" kern="120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Stephen Harrison</a:t>
            </a:r>
          </a:p>
          <a:p>
            <a:r>
              <a:rPr lang="en-US" b="0" dirty="0" smtClean="0"/>
              <a:t>Digital Systems Engineer</a:t>
            </a:r>
          </a:p>
          <a:p>
            <a:r>
              <a:rPr lang="en-US" b="0" dirty="0" smtClean="0"/>
              <a:t>Tel: 250-497-2328</a:t>
            </a:r>
          </a:p>
          <a:p>
            <a:r>
              <a:rPr lang="en-US" b="0" dirty="0" smtClean="0"/>
              <a:t>Stephen.Harrison@nrc-cnrc.gc.ca</a:t>
            </a:r>
          </a:p>
          <a:p>
            <a:r>
              <a:rPr lang="en-US" b="0" dirty="0" smtClean="0"/>
              <a:t>www.nrc-cnrc.gc.ca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364224"/>
            <a:ext cx="8229617" cy="30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78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Dominion Radio Astrophysical Observatory (DRAO)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2050" name="Picture 2" descr="Image result for DRAO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8404" y="1346200"/>
            <a:ext cx="2286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dva-1 telescop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7466" y="1355725"/>
            <a:ext cx="2340224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chime telescope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6" y="1345440"/>
            <a:ext cx="3387680" cy="254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drao synthesis telescop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0024" y="3919823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chime pathfinder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84" y="3934396"/>
            <a:ext cx="4443616" cy="254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32100" y="1355725"/>
            <a:ext cx="34419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Canadian Hydrogen Intensity </a:t>
            </a:r>
          </a:p>
          <a:p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Mapping Experiment (CHIME)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400-800 MHz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190224" y="2962870"/>
            <a:ext cx="205710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Dish Verification 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Antenna (DVA)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50800" dist="50800" dir="5400000" algn="ctr" rotWithShape="0">
                    <a:schemeClr val="tx1"/>
                  </a:outerShdw>
                </a:effectLst>
              </a:rPr>
              <a:t>350 MHz - ???</a:t>
            </a:r>
            <a:endParaRPr lang="en-CA" b="1" dirty="0">
              <a:solidFill>
                <a:srgbClr val="FFFF00"/>
              </a:solidFill>
              <a:effectLst>
                <a:outerShdw blurRad="50800" dist="50800" dir="5400000" algn="ctr" rotWithShape="0">
                  <a:schemeClr val="tx1"/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956988" y="3200400"/>
            <a:ext cx="2061270" cy="6463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FF00"/>
                </a:solidFill>
              </a:rPr>
              <a:t>John A. Galt 26m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</a:rPr>
              <a:t>900-1800 MHz</a:t>
            </a:r>
            <a:endParaRPr lang="en-CA" b="1" dirty="0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74316" y="4001869"/>
            <a:ext cx="2133918" cy="6463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FF00"/>
                </a:solidFill>
              </a:rPr>
              <a:t>CHIME Pathfinder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</a:rPr>
              <a:t>400-800 MHz</a:t>
            </a:r>
            <a:endParaRPr lang="en-CA" b="1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50664" y="3962400"/>
            <a:ext cx="3194080" cy="6463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</a:rPr>
              <a:t>DRAO Synthesis Telescope</a:t>
            </a:r>
          </a:p>
          <a:p>
            <a:pPr algn="ctr"/>
            <a:r>
              <a:rPr lang="en-US" b="1" dirty="0" smtClean="0">
                <a:solidFill>
                  <a:srgbClr val="FFFF00"/>
                </a:solidFill>
              </a:rPr>
              <a:t>408 and 1420 MHz</a:t>
            </a:r>
            <a:endParaRPr lang="en-CA" b="1" dirty="0">
              <a:solidFill>
                <a:srgbClr val="FFFF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162121" y="4601111"/>
            <a:ext cx="2952283" cy="1323439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Solar Flux Monitoring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Technology Development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Antenna Test Facilities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Dish Fabrication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sz="1600" b="1" dirty="0" smtClean="0">
                <a:solidFill>
                  <a:srgbClr val="FFFF00"/>
                </a:solidFill>
              </a:rPr>
              <a:t>…and more.</a:t>
            </a:r>
            <a:endParaRPr lang="en-CA" sz="16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88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Radio Frequency Interference at DRAO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97" y="1371600"/>
            <a:ext cx="8519903" cy="50292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3</a:t>
            </a:fld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733800" y="1828800"/>
            <a:ext cx="0" cy="83820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931345" y="2686734"/>
            <a:ext cx="1604927" cy="646331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FFFF00"/>
                </a:solidFill>
              </a:rPr>
              <a:t>St. Andrews</a:t>
            </a:r>
          </a:p>
          <a:p>
            <a:pPr algn="ctr"/>
            <a:r>
              <a:rPr lang="en-US" sz="1200" b="1" dirty="0" smtClean="0">
                <a:solidFill>
                  <a:srgbClr val="FFFF00"/>
                </a:solidFill>
              </a:rPr>
              <a:t>Golf Course (2 km),</a:t>
            </a:r>
          </a:p>
          <a:p>
            <a:pPr algn="ctr"/>
            <a:r>
              <a:rPr lang="en-US" sz="1200" b="1" dirty="0" smtClean="0">
                <a:solidFill>
                  <a:srgbClr val="FFFF00"/>
                </a:solidFill>
              </a:rPr>
              <a:t>Penticton (20 km)</a:t>
            </a:r>
            <a:endParaRPr lang="en-CA" sz="1200" b="1" dirty="0">
              <a:solidFill>
                <a:srgbClr val="FFFF00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762000" y="4038600"/>
            <a:ext cx="990600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765877" y="3810000"/>
            <a:ext cx="1561646" cy="46166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Twin Lakes</a:t>
            </a:r>
          </a:p>
          <a:p>
            <a:pPr algn="ctr"/>
            <a:r>
              <a:rPr lang="en-US" sz="1200" b="1" dirty="0" smtClean="0">
                <a:solidFill>
                  <a:srgbClr val="FFFF00"/>
                </a:solidFill>
              </a:rPr>
              <a:t>Golf Course (8 km)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7315200" y="4038600"/>
            <a:ext cx="1066800" cy="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769324" y="3803650"/>
            <a:ext cx="1532599" cy="461665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algn="r"/>
            <a:r>
              <a:rPr lang="en-US" sz="1200" b="1" dirty="0" smtClean="0">
                <a:solidFill>
                  <a:srgbClr val="FFFF00"/>
                </a:solidFill>
              </a:rPr>
              <a:t>OK Falls,</a:t>
            </a:r>
          </a:p>
          <a:p>
            <a:pPr algn="r"/>
            <a:r>
              <a:rPr lang="en-US" sz="1200" b="1" dirty="0" smtClean="0">
                <a:solidFill>
                  <a:srgbClr val="FFFF00"/>
                </a:solidFill>
              </a:rPr>
              <a:t>Cell Towers (5 km)</a:t>
            </a: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4191000" y="5257800"/>
            <a:ext cx="0" cy="83820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3591708" y="4980801"/>
            <a:ext cx="1200970" cy="276999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FFFF00"/>
                </a:solidFill>
              </a:rPr>
              <a:t>Oliver (16 km)</a:t>
            </a:r>
            <a:endParaRPr lang="en-CA" sz="1200" b="1" dirty="0">
              <a:solidFill>
                <a:srgbClr val="FFFF00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5943600" y="3333065"/>
            <a:ext cx="457200" cy="324535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324600" y="3124200"/>
            <a:ext cx="1576072" cy="276999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/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1200" b="1" dirty="0" smtClean="0">
                <a:solidFill>
                  <a:srgbClr val="FFFF00"/>
                </a:solidFill>
              </a:rPr>
              <a:t>Ourselves (0 km!!!)</a:t>
            </a:r>
            <a:endParaRPr lang="en-CA" sz="1200" b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25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6" grpId="0"/>
      <p:bldP spid="21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Static RF Scene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074" y="2777222"/>
            <a:ext cx="5310051" cy="354003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447800"/>
            <a:ext cx="8382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type of survey is a simple statistical characterization.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probability distribution of received RF power over frequency.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RF spectrum as seen from DRAO is a very busy place!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How can we understand this very dynamic environment?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A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00400" y="32766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009482" y="2999601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TV</a:t>
            </a:r>
            <a:endParaRPr lang="en-CA" sz="1200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652837" y="3701534"/>
            <a:ext cx="4763" cy="7180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38600" y="3581400"/>
            <a:ext cx="0" cy="76200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253528" y="3239869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750 MHz</a:t>
            </a:r>
          </a:p>
          <a:p>
            <a:pPr algn="ctr"/>
            <a:r>
              <a:rPr lang="en-US" sz="1200" dirty="0" smtClean="0"/>
              <a:t>Cell</a:t>
            </a:r>
            <a:endParaRPr lang="en-CA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3582236" y="2917924"/>
            <a:ext cx="798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850 MHz</a:t>
            </a:r>
          </a:p>
          <a:p>
            <a:pPr algn="ctr"/>
            <a:r>
              <a:rPr lang="en-US" sz="1200" dirty="0" smtClean="0"/>
              <a:t>Cell</a:t>
            </a:r>
            <a:endParaRPr lang="en-CA" sz="1200" dirty="0"/>
          </a:p>
        </p:txBody>
      </p:sp>
      <p:cxnSp>
        <p:nvCxnSpPr>
          <p:cNvPr id="28" name="Straight Arrow Connector 27"/>
          <p:cNvCxnSpPr/>
          <p:nvPr/>
        </p:nvCxnSpPr>
        <p:spPr>
          <a:xfrm flipH="1">
            <a:off x="4191000" y="3470701"/>
            <a:ext cx="4572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4651039" y="3239868"/>
            <a:ext cx="696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Pager</a:t>
            </a:r>
          </a:p>
          <a:p>
            <a:r>
              <a:rPr lang="en-US" sz="1200" dirty="0" smtClean="0"/>
              <a:t>Service</a:t>
            </a:r>
            <a:endParaRPr lang="en-CA" sz="12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4495800" y="4495800"/>
            <a:ext cx="3048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4648200" y="4060567"/>
            <a:ext cx="0" cy="4352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4312210" y="3793866"/>
            <a:ext cx="6719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Aircraft</a:t>
            </a:r>
            <a:endParaRPr lang="en-CA" sz="1200" dirty="0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934200" y="4278183"/>
            <a:ext cx="0" cy="43523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492412" y="3818929"/>
            <a:ext cx="8835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 smtClean="0"/>
              <a:t>1900 MHz</a:t>
            </a:r>
          </a:p>
          <a:p>
            <a:pPr algn="ctr"/>
            <a:r>
              <a:rPr lang="en-US" sz="1200" dirty="0" smtClean="0"/>
              <a:t>Cell</a:t>
            </a:r>
            <a:endParaRPr lang="en-CA" sz="1200" dirty="0"/>
          </a:p>
        </p:txBody>
      </p:sp>
    </p:spTree>
    <p:extLst>
      <p:ext uri="{BB962C8B-B14F-4D97-AF65-F5344CB8AC3E}">
        <p14:creationId xmlns:p14="http://schemas.microsoft.com/office/powerpoint/2010/main" val="3972348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8" grpId="0"/>
      <p:bldP spid="23" grpId="0"/>
      <p:bldP spid="31" grpId="0"/>
      <p:bldP spid="36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Dynamic RF Scene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3" y="1996384"/>
            <a:ext cx="9133114" cy="4480616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04800" y="1430718"/>
            <a:ext cx="7667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Detection of RFI in time-frequency space. ML bounding box approach.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963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Dynamic RF Scene</a:t>
            </a:r>
            <a:endParaRPr lang="en-CA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6400"/>
            <a:ext cx="9164064" cy="4495800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88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Interesting Here?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600200"/>
            <a:ext cx="8686800" cy="4525963"/>
          </a:xfrm>
        </p:spPr>
        <p:txBody>
          <a:bodyPr>
            <a:normAutofit/>
          </a:bodyPr>
          <a:lstStyle/>
          <a:p>
            <a:r>
              <a:rPr lang="en-US" b="1" dirty="0" smtClean="0"/>
              <a:t>To </a:t>
            </a:r>
            <a:r>
              <a:rPr lang="en-US" b="1" dirty="0"/>
              <a:t>detect what is </a:t>
            </a:r>
            <a:r>
              <a:rPr lang="en-US" b="1" i="1" dirty="0"/>
              <a:t>novel</a:t>
            </a:r>
            <a:r>
              <a:rPr lang="en-US" b="1" dirty="0"/>
              <a:t> we must first understand what is </a:t>
            </a:r>
            <a:r>
              <a:rPr lang="en-US" b="1" i="1" dirty="0"/>
              <a:t>normal.</a:t>
            </a:r>
          </a:p>
          <a:p>
            <a:pPr lvl="1"/>
            <a:r>
              <a:rPr lang="en-US" b="1" dirty="0" smtClean="0"/>
              <a:t>We </a:t>
            </a:r>
            <a:r>
              <a:rPr lang="en-US" b="1" dirty="0"/>
              <a:t>cannot </a:t>
            </a:r>
            <a:r>
              <a:rPr lang="en-US" b="1" dirty="0" smtClean="0"/>
              <a:t>sift through this </a:t>
            </a:r>
            <a:r>
              <a:rPr lang="en-US" b="1" dirty="0"/>
              <a:t>volume of data manually</a:t>
            </a:r>
            <a:r>
              <a:rPr lang="en-US" b="1" dirty="0" smtClean="0"/>
              <a:t>.</a:t>
            </a:r>
          </a:p>
          <a:p>
            <a:pPr lvl="1"/>
            <a:r>
              <a:rPr lang="en-US" b="1" dirty="0" smtClean="0"/>
              <a:t>We must be able to detect a new source appearing in the scene.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Unsupervised </a:t>
            </a:r>
            <a:r>
              <a:rPr lang="en-US" dirty="0"/>
              <a:t>learning techniques </a:t>
            </a:r>
            <a:r>
              <a:rPr lang="en-US" dirty="0" smtClean="0"/>
              <a:t>(e.g.: hierarchical </a:t>
            </a:r>
            <a:r>
              <a:rPr lang="en-US" dirty="0"/>
              <a:t>clustering, outlier detection) organize the data for us.</a:t>
            </a:r>
            <a:endParaRPr lang="en-CA" dirty="0"/>
          </a:p>
          <a:p>
            <a:pPr lvl="1"/>
            <a:r>
              <a:rPr lang="en-US" dirty="0"/>
              <a:t>Organized around </a:t>
            </a:r>
            <a:r>
              <a:rPr lang="en-US" i="1" dirty="0"/>
              <a:t>features</a:t>
            </a:r>
            <a:r>
              <a:rPr lang="en-US" dirty="0"/>
              <a:t> of each detected event: Frequency, Bandwidth, Received Power, Duration, Modulation Statistics, Channel Statistics, Time of Day, Day of Week, etc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These features have </a:t>
            </a:r>
            <a:r>
              <a:rPr lang="en-US" i="1" dirty="0" smtClean="0"/>
              <a:t>physical meaning </a:t>
            </a:r>
            <a:r>
              <a:rPr lang="en-US" dirty="0" smtClean="0"/>
              <a:t>for people working in the field to locate sources of RFI.</a:t>
            </a:r>
            <a:endParaRPr lang="en-US" i="1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692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Learn From Patterns?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305800" cy="990599"/>
          </a:xfrm>
        </p:spPr>
        <p:txBody>
          <a:bodyPr/>
          <a:lstStyle/>
          <a:p>
            <a:r>
              <a:rPr lang="en-US" dirty="0" smtClean="0"/>
              <a:t>One cellular uplink channel is monitored over a period of a week.</a:t>
            </a:r>
          </a:p>
          <a:p>
            <a:pPr lvl="1"/>
            <a:r>
              <a:rPr lang="en-US" dirty="0" smtClean="0"/>
              <a:t>Time of day (TOD) is plotted against received power (</a:t>
            </a:r>
            <a:r>
              <a:rPr lang="en-US" dirty="0" err="1" smtClean="0"/>
              <a:t>P_dB</a:t>
            </a:r>
            <a:r>
              <a:rPr lang="en-US" dirty="0" smtClean="0"/>
              <a:t>).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988" y="2898004"/>
            <a:ext cx="2524125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113" y="2898004"/>
            <a:ext cx="2514600" cy="3295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CA"/>
          </a:p>
        </p:txBody>
      </p:sp>
      <p:sp>
        <p:nvSpPr>
          <p:cNvPr id="7" name="TextBox 6"/>
          <p:cNvSpPr txBox="1"/>
          <p:nvPr/>
        </p:nvSpPr>
        <p:spPr>
          <a:xfrm>
            <a:off x="5357813" y="3048001"/>
            <a:ext cx="35718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Density in the received power axis indicates a bimodal distribution.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Highest power detections are associated with working hours, specifically in the morning as staff arrive.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The lower power detections occur throughout the day.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413004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Hierarchical Clustering (1)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580D42-4309-42CB-9101-536F0D1551A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" t="5555" r="33333" b="6667"/>
          <a:stretch/>
        </p:blipFill>
        <p:spPr>
          <a:xfrm>
            <a:off x="4495800" y="1523069"/>
            <a:ext cx="4411393" cy="45259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1447800"/>
            <a:ext cx="4191000" cy="50270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We have used a variant of OPTICS to cluster the data.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OPTICS produces a “reachability plot” that orders points based on the “distance” between them.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Clusters are indicated visually by valleys in the reachability plot.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Various methods exist to predict clusters from the reachability plot.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Works (ok) in high dimensions.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Works when some dimensions are not relevant for some clusters.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9698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40541</TotalTime>
  <Words>967</Words>
  <Application>Microsoft Office PowerPoint</Application>
  <PresentationFormat>On-screen Show (4:3)</PresentationFormat>
  <Paragraphs>146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Automatically Identifying Patterns and Novel Behaviours in the RF Environment at DRAO</vt:lpstr>
      <vt:lpstr>The Dominion Radio Astrophysical Observatory (DRAO)</vt:lpstr>
      <vt:lpstr>Radio Frequency Interference at DRAO</vt:lpstr>
      <vt:lpstr>The Static RF Scene</vt:lpstr>
      <vt:lpstr>The Dynamic RF Scene</vt:lpstr>
      <vt:lpstr>The Dynamic RF Scene</vt:lpstr>
      <vt:lpstr>What Is Interesting Here? </vt:lpstr>
      <vt:lpstr>What Can We Learn From Patterns?</vt:lpstr>
      <vt:lpstr>Hierarchical Clustering (1)</vt:lpstr>
      <vt:lpstr>Hierarchical Clustering (2)</vt:lpstr>
      <vt:lpstr>Our Question: What unsupervised learning techniques can we apply to identify clusters, patterns, and outliers?</vt:lpstr>
      <vt:lpstr>Resources</vt:lpstr>
      <vt:lpstr>PowerPoint Presentation</vt:lpstr>
    </vt:vector>
  </TitlesOfParts>
  <Company>NRC - CNRC- CBS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Dana Cranstone</dc:creator>
  <cp:lastModifiedBy>Harrison, Stephen</cp:lastModifiedBy>
  <cp:revision>291</cp:revision>
  <dcterms:created xsi:type="dcterms:W3CDTF">2013-06-12T14:07:13Z</dcterms:created>
  <dcterms:modified xsi:type="dcterms:W3CDTF">2019-08-19T13:14:04Z</dcterms:modified>
</cp:coreProperties>
</file>

<file path=docProps/thumbnail.jpeg>
</file>